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7" r:id="rId9"/>
    <p:sldId id="276" r:id="rId10"/>
    <p:sldId id="258" r:id="rId11"/>
    <p:sldId id="259" r:id="rId12"/>
    <p:sldId id="262" r:id="rId13"/>
    <p:sldId id="260" r:id="rId14"/>
    <p:sldId id="261" r:id="rId15"/>
    <p:sldId id="271" r:id="rId16"/>
    <p:sldId id="270" r:id="rId17"/>
    <p:sldId id="263" r:id="rId18"/>
    <p:sldId id="281" r:id="rId19"/>
    <p:sldId id="282" r:id="rId20"/>
    <p:sldId id="279" r:id="rId21"/>
    <p:sldId id="264" r:id="rId22"/>
    <p:sldId id="280" r:id="rId23"/>
    <p:sldId id="278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3E6C9-E6EC-4436-9254-EFFFBAB49448}" type="datetimeFigureOut">
              <a:rPr lang="en-US" smtClean="0"/>
              <a:pPr/>
              <a:t>19/03/21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311-B95E-4C8C-8CFE-DB44EE2A7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498F-1A9E-489A-9116-82E50CA95E02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2D5C-E741-40DB-82FB-78385135D0E8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CBB2-269E-4606-B13C-39CB780124CA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F88-FEB8-4A82-8E4F-26E27A54350D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FC00-8F0F-4169-BF8D-B972DC09B8D9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ECBD-44CD-4671-AC39-9A39903D4900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53AB-297E-4A24-8EF0-FBBD1E8AE163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F88-E5FB-473D-8D6C-BD51AA2AD392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77E5-F676-4DC6-9686-84E49F572793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416F-ED08-4C2A-BFAB-0E522386E149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7C3-80B2-443E-B67D-4DD3A50C5766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2519-B0DD-42E6-A226-A5F338897398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sr-Latn-RS" sz="1800" dirty="0"/>
              <a:t>Fizičke osnove elektroterapije i elektrodijagnostike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> </a:t>
            </a:r>
            <a:r>
              <a:rPr lang="sr-Latn-RS" sz="1600" dirty="0"/>
              <a:t>Modul D: Diplomirani fizičar – medicinska fizika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sr-Latn-RS" sz="1600" dirty="0"/>
              <a:t>pod rukovodstvom pr</a:t>
            </a:r>
            <a:r>
              <a:rPr lang="en-US" sz="1600" dirty="0"/>
              <a:t>o</a:t>
            </a:r>
            <a:r>
              <a:rPr lang="sr-Latn-RS" sz="1600" dirty="0" smtClean="0"/>
              <a:t>f</a:t>
            </a:r>
            <a:r>
              <a:rPr lang="en-US" sz="1600" dirty="0" smtClean="0"/>
              <a:t>.</a:t>
            </a:r>
            <a:r>
              <a:rPr lang="sr-Latn-RS" sz="1600" dirty="0" smtClean="0"/>
              <a:t> Nenada </a:t>
            </a:r>
            <a:r>
              <a:rPr lang="sr-Latn-RS" sz="1600" dirty="0"/>
              <a:t>Stevanovića</a:t>
            </a:r>
            <a:r>
              <a:rPr lang="ru-RU" sz="1600" dirty="0"/>
              <a:t> </a:t>
            </a:r>
            <a:r>
              <a:rPr lang="sr-Latn-RS" sz="1600" dirty="0"/>
              <a:t/>
            </a:r>
            <a:br>
              <a:rPr lang="sr-Latn-RS" sz="1600" dirty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en-US" sz="3100" b="1" dirty="0" smtClean="0"/>
              <a:t>OSNOV</a:t>
            </a:r>
            <a:r>
              <a:rPr lang="sr-Latn-RS" sz="3100" b="1" dirty="0" smtClean="0"/>
              <a:t>NI ZAKONI FIZIKE </a:t>
            </a:r>
            <a:r>
              <a:rPr lang="en-US" sz="3100" b="1" dirty="0" smtClean="0"/>
              <a:t>DISANJA</a:t>
            </a:r>
            <a:r>
              <a:rPr lang="sr-Cyrl-RS" sz="3100" b="1" dirty="0" smtClean="0"/>
              <a:t>.</a:t>
            </a:r>
            <a:r>
              <a:rPr lang="en-US" sz="3100" b="1" dirty="0" smtClean="0"/>
              <a:t> </a:t>
            </a:r>
            <a:r>
              <a:rPr lang="sr-Latn-RS" sz="3100" b="1" dirty="0" smtClean="0"/>
              <a:t/>
            </a:r>
            <a:br>
              <a:rPr lang="sr-Latn-RS" sz="3100" b="1" dirty="0" smtClean="0"/>
            </a:br>
            <a:r>
              <a:rPr lang="en-US" sz="3100" b="1" dirty="0" smtClean="0"/>
              <a:t>RENTGENOGRAFIJ</a:t>
            </a:r>
            <a:r>
              <a:rPr lang="sr-Latn-RS" sz="3100" b="1" dirty="0" smtClean="0"/>
              <a:t>A</a:t>
            </a:r>
            <a:r>
              <a:rPr lang="en-US" sz="3100" b="1" dirty="0" smtClean="0"/>
              <a:t> I FLUOROSKOPIJ</a:t>
            </a:r>
            <a:r>
              <a:rPr lang="sr-Latn-RS" sz="3100" b="1" dirty="0" smtClean="0"/>
              <a:t>A</a:t>
            </a:r>
            <a:r>
              <a:rPr lang="en-US" sz="3100" b="1" dirty="0" smtClean="0"/>
              <a:t> PLU</a:t>
            </a:r>
            <a:r>
              <a:rPr lang="sr-Latn-RS" sz="3100" b="1" dirty="0" smtClean="0"/>
              <a:t>ĆA.</a:t>
            </a:r>
            <a:br>
              <a:rPr lang="sr-Latn-RS" sz="3100" b="1" dirty="0" smtClean="0"/>
            </a:br>
            <a:r>
              <a:rPr lang="sr-Latn-RS" sz="3100" b="1" dirty="0" smtClean="0"/>
              <a:t>FIZIČKI PRINCIPI FUNKCIONISANJA PULSNOG OKSIMETRA.</a:t>
            </a:r>
            <a:r>
              <a:rPr lang="sr-Latn-RS" sz="2700" dirty="0"/>
              <a:t/>
            </a:r>
            <a:br>
              <a:rPr lang="sr-Latn-RS" sz="2700" dirty="0"/>
            </a:br>
            <a:r>
              <a:rPr lang="en-US" sz="1800" dirty="0" smtClean="0"/>
              <a:t>IV </a:t>
            </a:r>
            <a:r>
              <a:rPr lang="sr-Latn-RS" sz="1800" dirty="0"/>
              <a:t>nedelja predavanja i vežbi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681162"/>
          </a:xfrm>
        </p:spPr>
        <p:txBody>
          <a:bodyPr>
            <a:normAutofit fontScale="85000" lnSpcReduction="10000"/>
          </a:bodyPr>
          <a:lstStyle/>
          <a:p>
            <a:r>
              <a:rPr lang="sr-Latn-RS" b="1" dirty="0">
                <a:solidFill>
                  <a:schemeClr val="tx1"/>
                </a:solidFill>
                <a:latin typeface="+mj-lt"/>
              </a:rPr>
              <a:t>Dr sci.med Jovan B. Jovanović</a:t>
            </a:r>
            <a:endParaRPr lang="sr-Cyrl-RS" b="1" dirty="0">
              <a:solidFill>
                <a:schemeClr val="tx1"/>
              </a:solidFill>
              <a:latin typeface="+mj-lt"/>
            </a:endParaRPr>
          </a:p>
          <a:p>
            <a:r>
              <a:rPr lang="sr-Latn-RS" sz="2600" b="1" dirty="0">
                <a:solidFill>
                  <a:schemeClr val="tx1"/>
                </a:solidFill>
                <a:latin typeface="+mj-lt"/>
              </a:rPr>
              <a:t>Specijalista interne medicine - kardiolog</a:t>
            </a:r>
            <a:endParaRPr lang="sr-Cyrl-RS" sz="2600" b="1" dirty="0">
              <a:solidFill>
                <a:schemeClr val="tx1"/>
              </a:solidFill>
              <a:latin typeface="+mj-lt"/>
            </a:endParaRPr>
          </a:p>
          <a:p>
            <a:r>
              <a:rPr lang="sr-Latn-RS" sz="2600" b="1" dirty="0">
                <a:solidFill>
                  <a:schemeClr val="tx1"/>
                </a:solidFill>
                <a:latin typeface="+mj-lt"/>
              </a:rPr>
              <a:t>Odsek za ishemijske bolesti srca</a:t>
            </a:r>
            <a:r>
              <a:rPr lang="sr-Cyrl-RS" sz="26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sr-Latn-RS" sz="2600" b="1" dirty="0">
                <a:solidFill>
                  <a:schemeClr val="tx1"/>
                </a:solidFill>
                <a:latin typeface="+mj-lt"/>
              </a:rPr>
              <a:t>Klinika za kardiologiju, Univerzitetski Klinički Centar Kragujevac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571504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prstClr val="black"/>
                </a:solidFill>
              </a:rPr>
              <a:t>RAZMENA GASOVA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A2D9-D437-4E0A-97DF-24A0F317CAE8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9" name="TextBox 18"/>
          <p:cNvSpPr txBox="1"/>
          <p:nvPr/>
        </p:nvSpPr>
        <p:spPr>
          <a:xfrm>
            <a:off x="0" y="585789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 smtClean="0"/>
              <a:t>Ultrastruktura alveolarne respiratone membrane, prikazana u poprečnom preseku</a:t>
            </a:r>
            <a:endParaRPr lang="en-US" sz="1600" dirty="0"/>
          </a:p>
        </p:txBody>
      </p:sp>
      <p:pic>
        <p:nvPicPr>
          <p:cNvPr id="9" name="Picture 8" descr="0-02-05-706787522541ff737d0373940e6e4ec259ca551ca93be0c4e3cdfd114b040f54_95ba3ac9.jpg"/>
          <p:cNvPicPr>
            <a:picLocks noChangeAspect="1"/>
          </p:cNvPicPr>
          <p:nvPr/>
        </p:nvPicPr>
        <p:blipFill>
          <a:blip r:embed="rId3"/>
          <a:srcRect b="4286"/>
          <a:stretch>
            <a:fillRect/>
          </a:stretch>
        </p:blipFill>
        <p:spPr>
          <a:xfrm>
            <a:off x="1705409" y="1643050"/>
            <a:ext cx="5733183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857256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RAZMENA GASOVA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728B-BCD7-4EE9-B893-81E2ED40AAA7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e0e67e113111e4fe7c87c3d4106947f16e376437c0718b12e069a1d53adff335_ad18ab4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64" y="1714488"/>
            <a:ext cx="5405072" cy="39290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5786454"/>
            <a:ext cx="9286907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70" b="1" dirty="0" smtClean="0"/>
              <a:t>A. </a:t>
            </a:r>
            <a:r>
              <a:rPr lang="sr-Latn-RS" sz="1370" dirty="0" smtClean="0"/>
              <a:t>Šematski dijagram odnosa alveole i plućnog kapilara. Oksigenacija venske krvi u plućnim kapilarima</a:t>
            </a:r>
          </a:p>
          <a:p>
            <a:r>
              <a:rPr lang="sr-Latn-RS" sz="1370" b="1" dirty="0" smtClean="0"/>
              <a:t>B</a:t>
            </a:r>
            <a:r>
              <a:rPr lang="sr-Latn-RS" sz="1370" dirty="0" smtClean="0"/>
              <a:t>. Vrednost pO</a:t>
            </a:r>
            <a:r>
              <a:rPr lang="sr-Latn-RS" sz="1370" baseline="-25000" dirty="0" smtClean="0"/>
              <a:t>2</a:t>
            </a:r>
            <a:r>
              <a:rPr lang="sr-Latn-RS" sz="1370" dirty="0" smtClean="0"/>
              <a:t> i pCO</a:t>
            </a:r>
            <a:r>
              <a:rPr lang="sr-Latn-RS" sz="1370" baseline="-25000" dirty="0" smtClean="0"/>
              <a:t>2</a:t>
            </a:r>
            <a:r>
              <a:rPr lang="sr-Latn-RS" sz="1370" dirty="0" smtClean="0"/>
              <a:t> u suvom udahnutom vazduhu, ovlaženom vazduhu u traheji, alveolarnom vazduhu i krvi plućnih kapilara</a:t>
            </a:r>
            <a:endParaRPr lang="en-US" sz="1370" dirty="0"/>
          </a:p>
        </p:txBody>
      </p:sp>
      <p:sp>
        <p:nvSpPr>
          <p:cNvPr id="12" name="TextBox 11"/>
          <p:cNvSpPr txBox="1"/>
          <p:nvPr/>
        </p:nvSpPr>
        <p:spPr>
          <a:xfrm>
            <a:off x="1928794" y="2428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435769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857256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TRANSPORT O</a:t>
            </a:r>
            <a:r>
              <a:rPr lang="sr-Latn-RS" sz="3600" b="1" baseline="-25000" dirty="0" smtClean="0"/>
              <a:t>2</a:t>
            </a:r>
            <a:r>
              <a:rPr lang="sr-Latn-RS" sz="3600" b="1" dirty="0" smtClean="0"/>
              <a:t> I CO</a:t>
            </a:r>
            <a:r>
              <a:rPr lang="sr-Latn-RS" sz="3600" b="1" baseline="-25000" dirty="0" smtClean="0"/>
              <a:t>2</a:t>
            </a:r>
            <a:r>
              <a:rPr lang="sr-Latn-RS" sz="3600" b="1" dirty="0" smtClean="0"/>
              <a:t> U KRVI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5FB7-7DC4-49D8-810D-116CBB234384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db12c59356ed66ea98cea25c6078435819a639a8e5784d8781d95287d06ef2ae_9e6883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09" y="1714488"/>
            <a:ext cx="6266182" cy="3786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15016"/>
            <a:ext cx="914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50" dirty="0" smtClean="0"/>
              <a:t>Transport ugljen-dioksida (CO</a:t>
            </a:r>
            <a:r>
              <a:rPr lang="sr-Latn-RS" sz="1350" baseline="-25000" dirty="0" smtClean="0"/>
              <a:t>2</a:t>
            </a:r>
            <a:r>
              <a:rPr lang="sr-Latn-RS" sz="1350" dirty="0" smtClean="0"/>
              <a:t>) u krvi. CO</a:t>
            </a:r>
            <a:r>
              <a:rPr lang="sr-Latn-RS" sz="1350" baseline="-25000" dirty="0" smtClean="0"/>
              <a:t>2</a:t>
            </a:r>
            <a:r>
              <a:rPr lang="sr-Latn-RS" sz="1350" dirty="0" smtClean="0"/>
              <a:t> i H</a:t>
            </a:r>
            <a:r>
              <a:rPr lang="sr-Latn-RS" sz="1350" baseline="-25000" dirty="0" smtClean="0"/>
              <a:t>2</a:t>
            </a:r>
            <a:r>
              <a:rPr lang="sr-Latn-RS" sz="1350" dirty="0" smtClean="0"/>
              <a:t>O u eritrocitima prelaze u H</a:t>
            </a:r>
            <a:r>
              <a:rPr lang="sr-Latn-RS" sz="1350" baseline="30000" dirty="0" smtClean="0"/>
              <a:t>+</a:t>
            </a:r>
            <a:r>
              <a:rPr lang="sr-Latn-RS" sz="1350" dirty="0" smtClean="0"/>
              <a:t> i HCO3</a:t>
            </a:r>
            <a:r>
              <a:rPr lang="sr-Latn-RS" sz="1350" baseline="30000" dirty="0" smtClean="0"/>
              <a:t>-</a:t>
            </a:r>
            <a:r>
              <a:rPr lang="sr-Latn-RS" sz="1350" dirty="0" smtClean="0"/>
              <a:t>. Ovu reakciju katalizuje enzim karboanhidraza</a:t>
            </a:r>
          </a:p>
          <a:p>
            <a:r>
              <a:rPr lang="sr-Latn-RS" sz="1350" dirty="0" smtClean="0"/>
              <a:t> oko 6000 puta. Hemoglobin je pufer za H</a:t>
            </a:r>
            <a:r>
              <a:rPr lang="sr-Latn-RS" sz="1350" baseline="30000" dirty="0" smtClean="0"/>
              <a:t>+</a:t>
            </a:r>
            <a:r>
              <a:rPr lang="sr-Latn-RS" sz="1350" dirty="0" smtClean="0"/>
              <a:t> (Hb-H), a HCO3</a:t>
            </a:r>
            <a:r>
              <a:rPr lang="sr-Latn-RS" sz="1350" baseline="30000" dirty="0" smtClean="0"/>
              <a:t>-</a:t>
            </a:r>
            <a:r>
              <a:rPr lang="sr-Latn-RS" sz="1350" dirty="0" smtClean="0"/>
              <a:t> se razmenjuje za Cl</a:t>
            </a:r>
            <a:r>
              <a:rPr lang="sr-Latn-RS" sz="1350" baseline="30000" dirty="0" smtClean="0"/>
              <a:t>-</a:t>
            </a:r>
            <a:r>
              <a:rPr lang="sr-Latn-RS" sz="1350" dirty="0" smtClean="0"/>
              <a:t> i transportuje u plazmi (Ambiržeov efekat). Oslobadjanje O</a:t>
            </a:r>
            <a:r>
              <a:rPr lang="sr-Latn-RS" sz="1350" baseline="-25000" dirty="0" smtClean="0"/>
              <a:t>2</a:t>
            </a:r>
            <a:r>
              <a:rPr lang="sr-Latn-RS" sz="1350" dirty="0" smtClean="0"/>
              <a:t> iz sistemskih kapilara u tkiva dovodi do porasta prenosnog kapaciteta krvi za CO</a:t>
            </a:r>
            <a:r>
              <a:rPr lang="sr-Latn-RS" sz="1350" baseline="-25000" dirty="0" smtClean="0"/>
              <a:t>2</a:t>
            </a:r>
            <a:r>
              <a:rPr lang="sr-Latn-RS" sz="1350" dirty="0" smtClean="0"/>
              <a:t> (Haldaneov efekat).</a:t>
            </a:r>
            <a:endParaRPr 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714380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TRANSPORT O</a:t>
            </a:r>
            <a:r>
              <a:rPr lang="sr-Latn-RS" sz="3600" b="1" baseline="-25000" dirty="0" smtClean="0"/>
              <a:t>2</a:t>
            </a:r>
            <a:r>
              <a:rPr lang="sr-Latn-RS" sz="3600" b="1" dirty="0" smtClean="0"/>
              <a:t> I CO</a:t>
            </a:r>
            <a:r>
              <a:rPr lang="sr-Latn-RS" sz="3600" b="1" baseline="-25000" dirty="0" smtClean="0"/>
              <a:t>2</a:t>
            </a:r>
            <a:r>
              <a:rPr lang="sr-Latn-RS" sz="3600" b="1" dirty="0" smtClean="0"/>
              <a:t> U KRVI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7CBD-9985-4752-A6D0-32C5DC1C0285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a-309631f9479c0bb7f326afb9c06f1d9bcb2273cbf1b7c7673d8c96f8fc722db8_6a1fb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850" y="1785926"/>
            <a:ext cx="5390300" cy="3500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500702"/>
            <a:ext cx="907081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K</a:t>
            </a:r>
            <a:r>
              <a:rPr lang="sr-Latn-RS" sz="1500" dirty="0" smtClean="0"/>
              <a:t>riva disocijacije oksihemoglobina. P</a:t>
            </a:r>
            <a:r>
              <a:rPr lang="sr-Latn-RS" sz="1500" baseline="-25000" dirty="0" smtClean="0"/>
              <a:t>50</a:t>
            </a:r>
            <a:r>
              <a:rPr lang="sr-Latn-RS" sz="1500" dirty="0" smtClean="0"/>
              <a:t> je parcijalni pritisak kiseonika (pO</a:t>
            </a:r>
            <a:r>
              <a:rPr lang="sr-Latn-RS" sz="1500" baseline="-25000" dirty="0" smtClean="0"/>
              <a:t>2</a:t>
            </a:r>
            <a:r>
              <a:rPr lang="sr-Latn-RS" sz="1500" dirty="0" smtClean="0"/>
              <a:t>), pri čemu je zasićeno 50% hemoglobina</a:t>
            </a:r>
          </a:p>
          <a:p>
            <a:r>
              <a:rPr lang="sr-Latn-RS" sz="1500" dirty="0" smtClean="0"/>
              <a:t>(tj. </a:t>
            </a:r>
            <a:r>
              <a:rPr lang="en-US" sz="1500" dirty="0" err="1" smtClean="0"/>
              <a:t>kada</a:t>
            </a:r>
            <a:r>
              <a:rPr lang="sr-Latn-RS" sz="1500" dirty="0" smtClean="0"/>
              <a:t> dve, od 4 hem grupe vežu kiseonik). Promena vrednosti P</a:t>
            </a:r>
            <a:r>
              <a:rPr lang="sr-Latn-RS" sz="1500" baseline="-25000" dirty="0" smtClean="0"/>
              <a:t>50</a:t>
            </a:r>
            <a:r>
              <a:rPr lang="sr-Latn-RS" sz="1500" dirty="0" smtClean="0"/>
              <a:t> koristi se kao indikator promene  u afinitetu </a:t>
            </a:r>
          </a:p>
          <a:p>
            <a:r>
              <a:rPr lang="sr-Latn-RS" sz="1500" dirty="0" smtClean="0"/>
              <a:t>hemoglobina za kiseonik. Normalno je P</a:t>
            </a:r>
            <a:r>
              <a:rPr lang="sr-Latn-RS" sz="1500" baseline="-25000" dirty="0" smtClean="0"/>
              <a:t>50</a:t>
            </a:r>
            <a:r>
              <a:rPr lang="sr-Latn-RS" sz="1500" dirty="0" smtClean="0"/>
              <a:t> = 26mmHg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785818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TRANSPORT O</a:t>
            </a:r>
            <a:r>
              <a:rPr lang="sr-Latn-RS" sz="3600" b="1" baseline="-25000" dirty="0" smtClean="0"/>
              <a:t>2</a:t>
            </a:r>
            <a:r>
              <a:rPr lang="sr-Latn-RS" sz="3600" b="1" dirty="0" smtClean="0"/>
              <a:t> I CO</a:t>
            </a:r>
            <a:r>
              <a:rPr lang="sr-Latn-RS" sz="3600" b="1" baseline="-25000" dirty="0" smtClean="0"/>
              <a:t>2</a:t>
            </a:r>
            <a:r>
              <a:rPr lang="sr-Latn-RS" sz="3600" b="1" dirty="0" smtClean="0"/>
              <a:t> U KRVI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5862-56AE-4D28-B19E-C9C3537BC3F9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44001" cy="931397"/>
          </a:xfrm>
        </p:spPr>
      </p:pic>
      <p:pic>
        <p:nvPicPr>
          <p:cNvPr id="9" name="Picture 8" descr="0-02-05-9d1165e3aecdd8a47867cc2af320a261854bee9bd5ce974088c7de21d7436e07_423feb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714488"/>
            <a:ext cx="6435601" cy="385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15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Skretanje krive disocijacije oksihemoglobina.  </a:t>
            </a:r>
            <a:r>
              <a:rPr lang="sr-Latn-RS" sz="1400" b="1" dirty="0" smtClean="0"/>
              <a:t>A</a:t>
            </a:r>
            <a:r>
              <a:rPr lang="sr-Latn-RS" sz="1400" dirty="0" smtClean="0"/>
              <a:t>. Skretanja udesno su povezana sa povećanjem P</a:t>
            </a:r>
            <a:r>
              <a:rPr lang="sr-Latn-RS" sz="1400" baseline="-25000" dirty="0" smtClean="0"/>
              <a:t>50</a:t>
            </a:r>
            <a:r>
              <a:rPr lang="sr-Latn-RS" sz="1400" dirty="0" smtClean="0"/>
              <a:t> i smanjenjem afiniteta hemoglobina za kiseonik.  </a:t>
            </a:r>
            <a:r>
              <a:rPr lang="sr-Latn-RS" sz="1400" b="1" dirty="0" smtClean="0"/>
              <a:t>B.</a:t>
            </a:r>
            <a:r>
              <a:rPr lang="sr-Latn-RS" sz="1400" dirty="0" smtClean="0"/>
              <a:t> Skretanja ulevo su povezana sa smanjenjem P</a:t>
            </a:r>
            <a:r>
              <a:rPr lang="sr-Latn-RS" sz="1400" baseline="-25000" dirty="0" smtClean="0"/>
              <a:t>50</a:t>
            </a:r>
            <a:r>
              <a:rPr lang="sr-Latn-RS" sz="1400" dirty="0" smtClean="0"/>
              <a:t> i povećanjem afiniteta hemoglobina za kiseonik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TRANSPORT O</a:t>
            </a:r>
            <a:r>
              <a:rPr lang="sr-Latn-RS" sz="3600" b="1" baseline="-25000" dirty="0" smtClean="0"/>
              <a:t>2</a:t>
            </a:r>
            <a:r>
              <a:rPr lang="sr-Latn-RS" sz="3600" b="1" dirty="0" smtClean="0"/>
              <a:t> I CO</a:t>
            </a:r>
            <a:r>
              <a:rPr lang="sr-Latn-RS" sz="3600" b="1" baseline="-25000" dirty="0" smtClean="0"/>
              <a:t>2</a:t>
            </a:r>
            <a:r>
              <a:rPr lang="sr-Latn-RS" sz="3600" b="1" dirty="0" smtClean="0"/>
              <a:t> U KRVI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B2D0-29C7-4A44-AD05-8771BD04B582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  <a:prstGeom prst="rect">
            <a:avLst/>
          </a:prstGeom>
        </p:spPr>
      </p:pic>
      <p:pic>
        <p:nvPicPr>
          <p:cNvPr id="12" name="Content Placeholder 11" descr="0-02-05-732586c449a0c56c7560f8ba3ff6f3645092d2e4d5c0f50501c9bf4b0c082197_90f985d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714488"/>
            <a:ext cx="6000792" cy="3786214"/>
          </a:xfrm>
        </p:spPr>
      </p:pic>
      <p:sp>
        <p:nvSpPr>
          <p:cNvPr id="13" name="TextBox 12"/>
          <p:cNvSpPr txBox="1"/>
          <p:nvPr/>
        </p:nvSpPr>
        <p:spPr>
          <a:xfrm>
            <a:off x="142844" y="5786454"/>
            <a:ext cx="920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Efekat ugljen-monoksida (CO) na krivu disocijacije HbO</a:t>
            </a:r>
            <a:r>
              <a:rPr lang="sr-Latn-RS" sz="1400" baseline="-25000" dirty="0" smtClean="0"/>
              <a:t>2</a:t>
            </a:r>
            <a:r>
              <a:rPr lang="sr-Latn-RS" sz="1400" dirty="0" smtClean="0"/>
              <a:t>. CO redukuje kapacitet vezivanja kiseonika za hemoglobin i dovodi</a:t>
            </a:r>
          </a:p>
          <a:p>
            <a:r>
              <a:rPr lang="en-US" sz="1400" dirty="0" smtClean="0"/>
              <a:t>do</a:t>
            </a:r>
            <a:r>
              <a:rPr lang="sr-Latn-RS" sz="1400" dirty="0" smtClean="0"/>
              <a:t> skretanja krive disocijacije HbO</a:t>
            </a:r>
            <a:r>
              <a:rPr lang="sr-Latn-RS" sz="1400" baseline="-25000" dirty="0" smtClean="0"/>
              <a:t>2</a:t>
            </a:r>
            <a:r>
              <a:rPr lang="sr-Latn-RS" sz="1400" dirty="0" smtClean="0"/>
              <a:t> ulevo.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b="1" dirty="0" smtClean="0"/>
              <a:t>REGULACIJA DISANJA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46F6-C1B1-4959-A83C-95665CEBEF35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  <a:prstGeom prst="rect">
            <a:avLst/>
          </a:prstGeom>
        </p:spPr>
      </p:pic>
      <p:pic>
        <p:nvPicPr>
          <p:cNvPr id="9" name="Picture 8" descr="0-02-05-7a6005aa68fcaaf0d10269f772bb1cce670740a60dbdf5d573dbea229876f17d_494aed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0" y="1714488"/>
            <a:ext cx="7429520" cy="3529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50070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Ilustrativni prikaz regulacije disanja. Aferentne (senzorne) informacije pristižu u inspiratorni centar preko centralnih i perifernih receptora, kao i mehanoreceptora. Eferentne (motorne) informacije se šalju iz inspiratornog centra preko n.frenicusa do dijafragme.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57256"/>
          </a:xfrm>
        </p:spPr>
        <p:txBody>
          <a:bodyPr>
            <a:normAutofit/>
          </a:bodyPr>
          <a:lstStyle/>
          <a:p>
            <a:r>
              <a:rPr lang="sr-Latn-RS" sz="3600" b="1" dirty="0" smtClean="0"/>
              <a:t>CENTRALNI HEMORECEPTORI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40D3-F689-4716-97E5-A28D2A55741E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6"/>
          </a:xfrm>
        </p:spPr>
      </p:pic>
      <p:pic>
        <p:nvPicPr>
          <p:cNvPr id="10" name="Picture 9" descr="0-02-05-c8bf721d91346a07c988980457b32d2e156d1f307f2f41fc5515e37a60bba243_a1ef9b95.jpg"/>
          <p:cNvPicPr>
            <a:picLocks noChangeAspect="1"/>
          </p:cNvPicPr>
          <p:nvPr/>
        </p:nvPicPr>
        <p:blipFill>
          <a:blip r:embed="rId3"/>
          <a:srcRect b="4109"/>
          <a:stretch>
            <a:fillRect/>
          </a:stretch>
        </p:blipFill>
        <p:spPr>
          <a:xfrm>
            <a:off x="835915" y="1857364"/>
            <a:ext cx="7472170" cy="3714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549" y="5929330"/>
            <a:ext cx="732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Odgovor centralnih hemoreceptora na promene koncentracije H+ jona (pH vrednosti).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57256"/>
          </a:xfrm>
        </p:spPr>
        <p:txBody>
          <a:bodyPr>
            <a:normAutofit/>
          </a:bodyPr>
          <a:lstStyle/>
          <a:p>
            <a:r>
              <a:rPr lang="sr-Latn-RS" sz="3600" b="1" dirty="0" smtClean="0"/>
              <a:t>UTICAJ FIZIČKOG VEŽBANJA NA DISANJE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40D3-F689-4716-97E5-A28D2A55741E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6"/>
          </a:xfrm>
        </p:spPr>
      </p:pic>
      <p:pic>
        <p:nvPicPr>
          <p:cNvPr id="11" name="Picture 10" descr="0-02-05-6f8831c23ca33408a86667da4f0ee26d4cbfb2b1b9f62fe1d14cf52d10bdb849_ab74d693.jpg"/>
          <p:cNvPicPr>
            <a:picLocks noChangeAspect="1"/>
          </p:cNvPicPr>
          <p:nvPr/>
        </p:nvPicPr>
        <p:blipFill>
          <a:blip r:embed="rId3"/>
          <a:srcRect l="43056" t="1041" r="2777" b="3125"/>
          <a:stretch>
            <a:fillRect/>
          </a:stretch>
        </p:blipFill>
        <p:spPr>
          <a:xfrm rot="16200000">
            <a:off x="2893208" y="321447"/>
            <a:ext cx="3357586" cy="6572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8860" y="5786454"/>
            <a:ext cx="3889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Odgovori respiratornog sistema na fizički rad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57256"/>
          </a:xfrm>
        </p:spPr>
        <p:txBody>
          <a:bodyPr>
            <a:normAutofit/>
          </a:bodyPr>
          <a:lstStyle/>
          <a:p>
            <a:r>
              <a:rPr lang="sr-Latn-RS" sz="3600" b="1" dirty="0" smtClean="0"/>
              <a:t>UTICAJ NADMORSKE VISINE NA DISANJE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40D3-F689-4716-97E5-A28D2A55741E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6"/>
          </a:xfrm>
        </p:spPr>
      </p:pic>
      <p:pic>
        <p:nvPicPr>
          <p:cNvPr id="8" name="Picture 7" descr="0-02-05-60bc4df42ee21fece44eeae08d06c9a82da34bda291b3fad742276167ed30ca3_b098942c.jpg"/>
          <p:cNvPicPr>
            <a:picLocks noChangeAspect="1"/>
          </p:cNvPicPr>
          <p:nvPr/>
        </p:nvPicPr>
        <p:blipFill>
          <a:blip r:embed="rId3"/>
          <a:srcRect l="44444" t="2083" r="1389" b="2083"/>
          <a:stretch>
            <a:fillRect/>
          </a:stretch>
        </p:blipFill>
        <p:spPr>
          <a:xfrm rot="16200000">
            <a:off x="2750331" y="250008"/>
            <a:ext cx="3643338" cy="6858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619" y="5786454"/>
            <a:ext cx="6355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Odogovori respiratrornog sistema u uslovima ekstremne nadmorske visine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642934"/>
          </a:xfrm>
        </p:spPr>
        <p:txBody>
          <a:bodyPr>
            <a:noAutofit/>
          </a:bodyPr>
          <a:lstStyle/>
          <a:p>
            <a:r>
              <a:rPr lang="sr-Latn-RS" sz="2800" b="1" dirty="0" smtClean="0"/>
              <a:t>DISAJNI PUTEVI</a:t>
            </a:r>
            <a:endParaRPr lang="en-US" sz="2800" b="1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23B-AB09-4285-8E5E-6915DA8EEAEF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12" descr="0-02-05-ea864aed8e5869eb61f2fb7bb4ebb1e5109250b00a5e042ca9d432ee006ce903_abdae93d.jpg"/>
          <p:cNvPicPr>
            <a:picLocks noChangeAspect="1"/>
          </p:cNvPicPr>
          <p:nvPr/>
        </p:nvPicPr>
        <p:blipFill>
          <a:blip r:embed="rId3"/>
          <a:srcRect l="3276" t="4515"/>
          <a:stretch>
            <a:fillRect/>
          </a:stretch>
        </p:blipFill>
        <p:spPr>
          <a:xfrm>
            <a:off x="1428728" y="1643050"/>
            <a:ext cx="6326692" cy="45320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85918" y="2500306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100" dirty="0" smtClean="0"/>
              <a:t>Hoane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sr-Latn-RS" sz="3600" b="1" dirty="0" smtClean="0"/>
              <a:t>RTG PLUĆA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36B2-EB61-47AA-ADE0-90462EEB405F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normalan RTG plu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951" y="1500174"/>
            <a:ext cx="5072098" cy="428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7245" y="6000768"/>
            <a:ext cx="14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dirty="0" smtClean="0"/>
              <a:t>Normalan nalaz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71504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RTG PLUĆA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36B2-EB61-47AA-ADE0-90462EEB405F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COVID 19 PNEUMONIJ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671" y="1500174"/>
            <a:ext cx="5176658" cy="435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76" y="5929330"/>
            <a:ext cx="203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COVID-19 pneumonija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71504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PULSNI OKSIMETAR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36B2-EB61-47AA-ADE0-90462EEB405F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0" name="Picture 9" descr="PUlsni oksime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256" y="1571612"/>
            <a:ext cx="4917489" cy="4071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5984" y="5786454"/>
            <a:ext cx="4632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Merenje saturacije krvi kiseonikom i srčane frekvence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sr-Latn-RS" b="1" dirty="0"/>
              <a:t>VEŽBA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36B2-EB61-47AA-ADE0-90462EEB405F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0" y="207167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dirty="0" smtClean="0"/>
              <a:t>Tehnika radiografskog pregleda respiratornog sistema.</a:t>
            </a:r>
          </a:p>
          <a:p>
            <a:r>
              <a:rPr lang="sr-Latn-RS" sz="2200" b="1" dirty="0" smtClean="0"/>
              <a:t>Upoznavanje studenata sa rentgen anatomijom pluća. </a:t>
            </a:r>
          </a:p>
          <a:p>
            <a:r>
              <a:rPr lang="sr-Latn-RS" sz="2200" b="1" dirty="0" smtClean="0"/>
              <a:t>Fluoroskopija.</a:t>
            </a:r>
          </a:p>
          <a:p>
            <a:r>
              <a:rPr lang="sr-Latn-RS" sz="2200" b="1" dirty="0" smtClean="0"/>
              <a:t>Pojam teleradiografije</a:t>
            </a:r>
          </a:p>
          <a:p>
            <a:r>
              <a:rPr lang="sr-Latn-RS" sz="2200" dirty="0" smtClean="0"/>
              <a:t> - Prikaz pacijenta sa COVID-19 virusnom pneumonijom</a:t>
            </a:r>
          </a:p>
          <a:p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sr-Latn-RS" b="1" dirty="0"/>
              <a:t>VEŽBA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DF5C-3B4A-49E8-9592-D7810B824E07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214282" y="2143116"/>
            <a:ext cx="86439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Upoznavanje sa pulsnim oksimetrom.</a:t>
            </a:r>
          </a:p>
          <a:p>
            <a:r>
              <a:rPr lang="sr-Latn-RS" sz="2400" b="1" dirty="0" smtClean="0"/>
              <a:t> - </a:t>
            </a:r>
            <a:r>
              <a:rPr lang="sr-Latn-RS" sz="2400" dirty="0" smtClean="0"/>
              <a:t>Princip rada pulsnog oksimetra</a:t>
            </a:r>
            <a:r>
              <a:rPr lang="sr-Latn-RS" sz="2400" b="1" dirty="0" smtClean="0"/>
              <a:t>. </a:t>
            </a:r>
          </a:p>
          <a:p>
            <a:r>
              <a:rPr lang="sr-Latn-RS" sz="2400" b="1" dirty="0" smtClean="0"/>
              <a:t> - </a:t>
            </a:r>
            <a:r>
              <a:rPr lang="sr-Latn-RS" sz="2400" dirty="0" smtClean="0"/>
              <a:t>Indikacije za primenu pulsnog oksimetra</a:t>
            </a:r>
          </a:p>
          <a:p>
            <a:r>
              <a:rPr lang="sr-Latn-RS" sz="2400" dirty="0" smtClean="0"/>
              <a:t> - Uzroci lažno pozitivnih i lažno negativnih rezultata pri pulsnoj oksimetriji</a:t>
            </a:r>
            <a:endParaRPr lang="sr-Latn-R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DISAJNI CIKLUS – INSPIRIJUM I EKSPIRIJUM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9AFB-D727-49D7-9BBA-A394610FD6DE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0" name="Picture 9" descr="0-02-05-5ee6312a1cfafdd3849be2412c31cca9a9bfecca17da32ae4a2f398e38200f62_6adca6f4.jpg"/>
          <p:cNvPicPr>
            <a:picLocks noChangeAspect="1"/>
          </p:cNvPicPr>
          <p:nvPr/>
        </p:nvPicPr>
        <p:blipFill>
          <a:blip r:embed="rId3"/>
          <a:srcRect l="2777" t="22916" r="8333" b="8333"/>
          <a:stretch>
            <a:fillRect/>
          </a:stretch>
        </p:blipFill>
        <p:spPr>
          <a:xfrm rot="5400000" flipH="1" flipV="1">
            <a:off x="2507213" y="1368242"/>
            <a:ext cx="4129574" cy="4822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19817" y="5857892"/>
            <a:ext cx="17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Respiratorni mišići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57256"/>
          </a:xfrm>
        </p:spPr>
        <p:txBody>
          <a:bodyPr>
            <a:noAutofit/>
          </a:bodyPr>
          <a:lstStyle/>
          <a:p>
            <a:r>
              <a:rPr lang="sr-Latn-RS" sz="2800" b="1" dirty="0" smtClean="0"/>
              <a:t>ALVEOLARNI I PLEURALNI PRITISAK U TOKU RESPIRACIJE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DE60-9C3E-4599-A2DA-B7993C0D7B8B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88af99b6edc53a87a5b2ec7c76b1a03adf95d692d67efa364c9d7eedad886d23_ef7a4097.jpg"/>
          <p:cNvPicPr>
            <a:picLocks noChangeAspect="1"/>
          </p:cNvPicPr>
          <p:nvPr/>
        </p:nvPicPr>
        <p:blipFill>
          <a:blip r:embed="rId3"/>
          <a:srcRect l="15278" t="12500" r="30555" b="5208"/>
          <a:stretch>
            <a:fillRect/>
          </a:stretch>
        </p:blipFill>
        <p:spPr>
          <a:xfrm rot="16200000">
            <a:off x="2786050" y="385557"/>
            <a:ext cx="3571901" cy="6801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5786454"/>
            <a:ext cx="5836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Uticaj faze disajnog ciklusa na alveolarni (Pa) i pleuralni (Ppl) pritisak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714380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NORMALAN DISAJNI CIKLUS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D98D-7169-430C-826A-41A3DB2E4401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1eab65365db380117c0e18b7d6648351d7151c5b6162a0cd0c373b76fbe61770_87cd5101.jpg"/>
          <p:cNvPicPr>
            <a:picLocks noChangeAspect="1"/>
          </p:cNvPicPr>
          <p:nvPr/>
        </p:nvPicPr>
        <p:blipFill>
          <a:blip r:embed="rId3"/>
          <a:srcRect t="8044" b="5480"/>
          <a:stretch>
            <a:fillRect/>
          </a:stretch>
        </p:blipFill>
        <p:spPr>
          <a:xfrm>
            <a:off x="821513" y="1857364"/>
            <a:ext cx="7500974" cy="32147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6435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Pritisci koji deluju na alveole i disajne puteve za vreme normalnog disajnog ciklusa. Brojevi označavaju pritisak u cmH</a:t>
            </a:r>
            <a:r>
              <a:rPr lang="sr-Latn-RS" sz="1400" baseline="-25000" dirty="0" smtClean="0"/>
              <a:t>2</a:t>
            </a:r>
            <a:r>
              <a:rPr lang="sr-Latn-RS" sz="1400" dirty="0" smtClean="0"/>
              <a:t>O. Date su i promene transmuralnog pritiska pri inspiraciji i ekspiraciji.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714372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INSPIRACIJA I EKSPIRACIJA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13CB-7CCE-4D31-B8FD-6330B0AA0B10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82d950144d1f55f50014e0ed58dec813893781a20595f82fc767edce8ff07044_a06d1149.jpg"/>
          <p:cNvPicPr>
            <a:picLocks noChangeAspect="1"/>
          </p:cNvPicPr>
          <p:nvPr/>
        </p:nvPicPr>
        <p:blipFill>
          <a:blip r:embed="rId3"/>
          <a:srcRect l="1500" t="4000" r="2490" b="1338"/>
          <a:stretch>
            <a:fillRect/>
          </a:stretch>
        </p:blipFill>
        <p:spPr>
          <a:xfrm>
            <a:off x="2321703" y="1714488"/>
            <a:ext cx="4500594" cy="4000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2933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Volumen i pritisci u toku disajnog ciklusa. Intrapleuralni i alveolarni pritisci su izraženi u odnosu na atmosferski pritisak.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857256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FORSIRANA EKSPIRACIJA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559-A815-4154-9F83-545C5E62AB43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 descr="0-02-05-4cc928b44ac31c1e7ba6f67abc7a59d3df298c6cea831cec2cf931d93f510963_4d9db937.jpg"/>
          <p:cNvPicPr>
            <a:picLocks noChangeAspect="1"/>
          </p:cNvPicPr>
          <p:nvPr/>
        </p:nvPicPr>
        <p:blipFill>
          <a:blip r:embed="rId3"/>
          <a:srcRect l="22250" r="15944"/>
          <a:stretch>
            <a:fillRect/>
          </a:stretch>
        </p:blipFill>
        <p:spPr>
          <a:xfrm>
            <a:off x="2678893" y="1714488"/>
            <a:ext cx="3786214" cy="38619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715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Pritisak u alveolama i disajnim putevima za vreme forsirane ekspiracije. Pritisak je izražen u cmH</a:t>
            </a:r>
            <a:r>
              <a:rPr lang="sr-Latn-RS" sz="1400" baseline="-25000" dirty="0" smtClean="0"/>
              <a:t>2</a:t>
            </a:r>
            <a:r>
              <a:rPr lang="sr-Latn-RS" sz="1400" dirty="0" smtClean="0"/>
              <a:t>O u relativnom odnosu na </a:t>
            </a:r>
          </a:p>
          <a:p>
            <a:r>
              <a:rPr lang="sr-Latn-RS" sz="1400" dirty="0" smtClean="0"/>
              <a:t>atmosferski pritisak. Brojevi iznad belih strelica označavaju veličinu transmuralnog pritiska (+5 i +15).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sr-Latn-RS" sz="2400" b="1" dirty="0" smtClean="0"/>
              <a:t>SINERGIZAM RESPIRATORNOG I KARDIOVASKULARNOG SISTEMA</a:t>
            </a:r>
            <a:br>
              <a:rPr lang="sr-Latn-RS" sz="2400" b="1" dirty="0" smtClean="0"/>
            </a:b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466716"/>
          </a:xfrm>
        </p:spPr>
        <p:txBody>
          <a:bodyPr>
            <a:noAutofit/>
          </a:bodyPr>
          <a:lstStyle/>
          <a:p>
            <a:r>
              <a:rPr lang="sr-Latn-RS" sz="1400" dirty="0" smtClean="0">
                <a:solidFill>
                  <a:schemeClr val="tx1"/>
                </a:solidFill>
                <a:latin typeface="+mj-lt"/>
              </a:rPr>
              <a:t>Transport gasova. Srce i pluća – jedna funkcionalna celina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pic>
        <p:nvPicPr>
          <p:cNvPr id="9" name="Picture 8" descr="0-02-05-f702c7a607e5300bccbabec7d6bf197e2966d88ef9b002b272300fc875fbb127_bab0a2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242" y="1428736"/>
            <a:ext cx="4719517" cy="4500594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ED56-917A-4E32-BD92-241FA6686DB2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50006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PLUĆNA CIRKULACIJA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9144000" cy="466716"/>
          </a:xfrm>
        </p:spPr>
        <p:txBody>
          <a:bodyPr anchor="ctr">
            <a:noAutofit/>
          </a:bodyPr>
          <a:lstStyle/>
          <a:p>
            <a:r>
              <a:rPr lang="sr-Latn-RS" sz="1400" dirty="0" smtClean="0">
                <a:solidFill>
                  <a:schemeClr val="tx1"/>
                </a:solidFill>
                <a:latin typeface="+mj-lt"/>
              </a:rPr>
              <a:t>Mali krvotok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pic>
        <p:nvPicPr>
          <p:cNvPr id="6" name="Picture 5" descr="0-02-05-dd52df6ef4716d40c36ad0f461c1f9908df72c2eb6457067b768bf38d1d22470_9c77f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60" y="1643050"/>
            <a:ext cx="7114880" cy="4071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1643050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050" dirty="0" smtClean="0"/>
              <a:t>Arteriola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AA89-6EE8-4141-8016-140A8B867A11}" type="datetime3">
              <a:rPr lang="en-US" smtClean="0"/>
              <a:pPr/>
              <a:t>19 March 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646</Words>
  <Application>Microsoft Office PowerPoint</Application>
  <PresentationFormat>On-screen Show (4:3)</PresentationFormat>
  <Paragraphs>115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Fizičke osnove elektroterapije i elektrodijagnostike  Modul D: Diplomirani fizičar – medicinska fizika pod rukovodstvom prof. Nenada Stevanovića    OSNOVNI ZAKONI FIZIKE DISANJA.  RENTGENOGRAFIJA I FLUOROSKOPIJA PLUĆA. FIZIČKI PRINCIPI FUNKCIONISANJA PULSNOG OKSIMETRA. IV nedelja predavanja i vežbi</vt:lpstr>
      <vt:lpstr>DISAJNI PUTEVI</vt:lpstr>
      <vt:lpstr>DISAJNI CIKLUS – INSPIRIJUM I EKSPIRIJUM</vt:lpstr>
      <vt:lpstr>ALVEOLARNI I PLEURALNI PRITISAK U TOKU RESPIRACIJE</vt:lpstr>
      <vt:lpstr>NORMALAN DISAJNI CIKLUS</vt:lpstr>
      <vt:lpstr>INSPIRACIJA I EKSPIRACIJA</vt:lpstr>
      <vt:lpstr>FORSIRANA EKSPIRACIJA</vt:lpstr>
      <vt:lpstr>SINERGIZAM RESPIRATORNOG I KARDIOVASKULARNOG SISTEMA </vt:lpstr>
      <vt:lpstr>PLUĆNA CIRKULACIJA</vt:lpstr>
      <vt:lpstr>RAZMENA GASOVA</vt:lpstr>
      <vt:lpstr>RAZMENA GASOVA</vt:lpstr>
      <vt:lpstr>TRANSPORT O2 I CO2 U KRVI</vt:lpstr>
      <vt:lpstr>TRANSPORT O2 I CO2 U KRVI</vt:lpstr>
      <vt:lpstr>TRANSPORT O2 I CO2 U KRVI</vt:lpstr>
      <vt:lpstr>TRANSPORT O2 I CO2 U KRVI</vt:lpstr>
      <vt:lpstr>REGULACIJA DISANJA</vt:lpstr>
      <vt:lpstr>CENTRALNI HEMORECEPTORI</vt:lpstr>
      <vt:lpstr>UTICAJ FIZIČKOG VEŽBANJA NA DISANJE</vt:lpstr>
      <vt:lpstr>UTICAJ NADMORSKE VISINE NA DISANJE</vt:lpstr>
      <vt:lpstr>RTG PLUĆA</vt:lpstr>
      <vt:lpstr>RTG PLUĆA</vt:lpstr>
      <vt:lpstr>PULSNI OKSIMETAR</vt:lpstr>
      <vt:lpstr>VEŽBA</vt:lpstr>
      <vt:lpstr>VEŽBA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Физичке основе електротерапије и електродијагностике  Модул Д: Дипломирани физичар – медицинска физика   ОСНОВИ ФИЗИКЕ И ЕЛЕКТРОФИЗИОЛОГИЈЕ СПРОВОДНОГ СИСТЕМА СРЦА.  ЕЛЕКТРОКАРДИОГРАФИЈА. II недеља предавања и вежби </dc:title>
  <dc:creator>Jovan</dc:creator>
  <cp:lastModifiedBy>Korisnik</cp:lastModifiedBy>
  <cp:revision>70</cp:revision>
  <dcterms:created xsi:type="dcterms:W3CDTF">2021-03-02T09:04:45Z</dcterms:created>
  <dcterms:modified xsi:type="dcterms:W3CDTF">2021-03-19T03:37:22Z</dcterms:modified>
</cp:coreProperties>
</file>